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2"/>
  </p:notesMasterIdLst>
  <p:sldIdLst>
    <p:sldId id="297" r:id="rId2"/>
    <p:sldId id="299" r:id="rId3"/>
    <p:sldId id="300" r:id="rId4"/>
    <p:sldId id="301" r:id="rId5"/>
    <p:sldId id="304" r:id="rId6"/>
    <p:sldId id="309" r:id="rId7"/>
    <p:sldId id="302" r:id="rId8"/>
    <p:sldId id="305" r:id="rId9"/>
    <p:sldId id="307" r:id="rId10"/>
    <p:sldId id="30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D5"/>
    <a:srgbClr val="FE7555"/>
    <a:srgbClr val="ED5943"/>
    <a:srgbClr val="BC5957"/>
    <a:srgbClr val="B1A188"/>
    <a:srgbClr val="918B7F"/>
    <a:srgbClr val="CC00CC"/>
    <a:srgbClr val="55553F"/>
    <a:srgbClr val="F43002"/>
    <a:srgbClr val="6B1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856" autoAdjust="0"/>
  </p:normalViewPr>
  <p:slideViewPr>
    <p:cSldViewPr snapToGrid="0">
      <p:cViewPr varScale="1">
        <p:scale>
          <a:sx n="74" d="100"/>
          <a:sy n="74" d="100"/>
        </p:scale>
        <p:origin x="240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DFB16-83F7-4F9D-8C17-8503D65DE8FB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95A6A-C61A-4188-9B50-892460840D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6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95A6A-C61A-4188-9B50-892460840DB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41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95A6A-C61A-4188-9B50-892460840DB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59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1C0-FFDE-2220-0254-178283EC9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F6F2A-F270-35B0-8ED8-F94B6842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15509-2B59-FDFB-0536-A837D88E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B0973-E2C4-6ABB-4D86-74811D91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CC8B-A1F5-BA68-423E-28C34A28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95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7472-3305-CB22-E857-A108387C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0A741-2562-B0B0-02F1-874971C9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8DF4-D046-8A82-F55A-E2897E8E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8210-A8C4-C780-EF7B-B3AA806C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C1388-FE34-9C37-BF83-64113399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05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EFFEF-335E-C2D9-619F-57D30B699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32446-C17F-A47B-CCC4-3783D61A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8B071-E1CA-457A-4D20-D30292BD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1471-75E8-C83F-0C18-8322936D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73E7D-1CBC-6083-A4C7-367708C9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24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0A5B-EA37-C806-30D5-7FFF64F3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6592-9B01-B0E8-A62D-7DF276C69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F60B3-46D4-A82F-9DE9-A5D8E135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6C0F-CFBF-6C71-B7EE-4EEF3EA0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93003-BEF1-D3F5-39A0-416A1DF4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7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8A0B-FBD5-4306-6178-95C35760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8E777-05A9-9046-396F-D22100F91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27481-E64F-9255-7997-713D0966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0102-6517-F9E0-A95D-43D0DD58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5A8C4-4A4E-A9DD-3D84-84AB8BCA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6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026F-E9C1-CF56-2124-B6DF7AFC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C834-B17D-82F6-4A05-A318A301B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902BE-4698-012D-0529-6EAA4817A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1C38B-DBE0-2007-DCE5-66D78A865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D2433-DCE6-6350-BFB8-12A0DECA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03A30-B4F2-6048-1466-2C29EEDE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4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BBF6-C7EC-D003-19D7-D666B6AA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FFF9D-CF9F-7C09-B7D7-C8F6BF17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D2977-0D5D-0367-128D-ADAD78140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DD7A3-2B25-F67B-70CD-BDD9F7708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65B46-F7E9-C39C-3221-C734B61BA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6C4DC-24C3-22B3-036C-87E4BF78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4018F-0962-0BC5-0459-AF350030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FAA06-3882-A942-FA48-343E21E9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3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10CF-E380-0003-FEE0-DF326BEA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A4D8E-0E0A-8C95-088C-371BC711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BE5FC-65E2-57B7-569F-CA123655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3DE29-3ED2-F8B6-8BFE-C304F77E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64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73AF7-F01A-13A1-5888-D3A43E8D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94ECD-B7FA-09AF-DEC7-08266B39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D8738-0D59-A7F0-E57B-66BFFF62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5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A78B-C81D-4509-D9B4-AB6CDF44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CC4B-140D-DF84-0834-30386380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29377-94EF-35D7-ED1C-075A0A36F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AEC81-1B03-2414-B2A8-A6F90D3F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4B2D4-0DA6-DEF2-9CDA-0D40D4C1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D0FA7-1D5F-6817-2D69-6A5C4125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11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5A2F-2848-C38D-8C13-64C8775C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06272-D1BB-1FDF-DA7D-7B94DFFA5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A768B-BD02-5F36-C5C1-A9F039032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69C51-2FC8-555A-0E27-E3719548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924CE-C300-6D8B-326C-42CC05A7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AD998-CAB4-3DB5-E624-B8BF756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13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4CA4B-77EB-B96E-1BEA-DF40F60A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56056-1258-F7CA-EF2C-1C137E86D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A27BE-BAEA-76EC-36F1-3E83A19A5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442FC-D667-4663-9773-FF179ACF43DD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4ADC6-8791-BD5F-D29F-F0852DD98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7AC4C-0D03-81DE-ECC4-186A3D2D7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1E1CE-C2DF-45DB-9CFB-6AFE56229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44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C735C-3DF0-C596-AB59-C2DA8C32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9B36F2AE-EF68-F78E-21D9-189896C44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492157-F4DF-1F1C-ACC1-9E01C470F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142" y="2521059"/>
            <a:ext cx="957993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JHEEL SAATHI</a:t>
            </a:r>
            <a:endParaRPr lang="en-US" sz="3200" b="1" dirty="0">
              <a:solidFill>
                <a:srgbClr val="FE75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FFFAD5"/>
                </a:solidFill>
              </a:rPr>
              <a:t>Where Community Meets Science for Lake Care</a:t>
            </a:r>
            <a:endParaRPr lang="en-US" sz="3200" b="1" i="1" dirty="0">
              <a:solidFill>
                <a:srgbClr val="FFFAD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031E5-FB92-6E9E-0DF0-900DA6FA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53"/>
          <a:stretch>
            <a:fillRect/>
          </a:stretch>
        </p:blipFill>
        <p:spPr>
          <a:xfrm>
            <a:off x="-477982" y="0"/>
            <a:ext cx="3314700" cy="774668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8E43AF-C32E-3C63-56B2-2E1D52B9C6A9}"/>
              </a:ext>
            </a:extLst>
          </p:cNvPr>
          <p:cNvSpPr txBox="1"/>
          <p:nvPr/>
        </p:nvSpPr>
        <p:spPr>
          <a:xfrm>
            <a:off x="1388959" y="4860573"/>
            <a:ext cx="914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FFFAD5"/>
                </a:solidFill>
              </a:rPr>
              <a:t>By Team Abheet: Jatin Sinha and Samanshi Rohilla</a:t>
            </a:r>
            <a:r>
              <a:rPr lang="en-IN" dirty="0">
                <a:solidFill>
                  <a:srgbClr val="FFFAD5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8F6E3-BD96-1EBE-203C-D6B48D593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7" y="730481"/>
            <a:ext cx="15811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7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6D980-B976-F0ED-021E-1A3CFBED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CA2DB58E-FE7F-7358-B01E-0A495780E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D8146-609A-DA9F-9958-2DC3AC239516}"/>
              </a:ext>
            </a:extLst>
          </p:cNvPr>
          <p:cNvSpPr txBox="1"/>
          <p:nvPr/>
        </p:nvSpPr>
        <p:spPr>
          <a:xfrm>
            <a:off x="1381992" y="324357"/>
            <a:ext cx="9247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NEXT STEPS: SUSTAINABILITY BEYOND CHALLENGE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DCAF3B-7401-B2C8-A382-C77A36D5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004DC7B-855F-F3D7-1A72-371A9C3BA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0FB91D2-FE17-6C92-38C9-C0B667AD8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DEF3267-4E6F-E9FC-B4BA-7A81F584D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E60AB-F2AE-F408-DD08-94DE7E83FDA8}"/>
              </a:ext>
            </a:extLst>
          </p:cNvPr>
          <p:cNvSpPr txBox="1"/>
          <p:nvPr/>
        </p:nvSpPr>
        <p:spPr>
          <a:xfrm>
            <a:off x="1277214" y="1507808"/>
            <a:ext cx="103086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AD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AD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Platform Refinement and Testing; </a:t>
            </a:r>
            <a:r>
              <a:rPr lang="en-US" sz="2800" dirty="0">
                <a:solidFill>
                  <a:srgbClr val="FFFAD5"/>
                </a:solidFill>
              </a:rPr>
              <a:t>Developing science-backed questionnaires to ensure accurate lake health reports </a:t>
            </a:r>
            <a:r>
              <a:rPr lang="en-US" sz="2800" dirty="0">
                <a:solidFill>
                  <a:srgbClr val="FFFAD5"/>
                </a:solidFill>
                <a:sym typeface="Wingdings" panose="05000000000000000000" pitchFamily="2" charset="2"/>
              </a:rPr>
              <a:t>  </a:t>
            </a:r>
            <a:r>
              <a:rPr lang="en-IN" sz="2800" dirty="0">
                <a:solidFill>
                  <a:srgbClr val="FFFAD5"/>
                </a:solidFill>
              </a:rPr>
              <a:t>Scalable Citizen Science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Team &amp; Network Expansion, and Partnerships </a:t>
            </a:r>
            <a:r>
              <a:rPr lang="en-IN" sz="2800" dirty="0">
                <a:solidFill>
                  <a:srgbClr val="FFFAD5"/>
                </a:solidFill>
                <a:sym typeface="Wingdings" panose="05000000000000000000" pitchFamily="2" charset="2"/>
              </a:rPr>
              <a:t> </a:t>
            </a:r>
            <a:r>
              <a:rPr lang="en-IN" sz="2800" dirty="0">
                <a:solidFill>
                  <a:srgbClr val="FFFAD5"/>
                </a:solidFill>
              </a:rPr>
              <a:t>Partnership-Driven Growth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Community Outreach &amp; Partnerships </a:t>
            </a:r>
            <a:r>
              <a:rPr lang="en-IN" sz="2800" dirty="0">
                <a:solidFill>
                  <a:srgbClr val="FFFAD5"/>
                </a:solidFill>
                <a:sym typeface="Wingdings" panose="05000000000000000000" pitchFamily="2" charset="2"/>
              </a:rPr>
              <a:t> </a:t>
            </a:r>
            <a:r>
              <a:rPr lang="en-IN" sz="2800" dirty="0">
                <a:solidFill>
                  <a:srgbClr val="FFFAD5"/>
                </a:solidFill>
              </a:rPr>
              <a:t>Community Engagement &amp; Ownership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FFFA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6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4BFC0-6F60-29EA-AB22-40A45D9E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3F50AED0-38E8-9339-88D6-12216166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BA679-30C7-A45E-7FE5-331A40F95050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OUR TEAM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4B4C8A-5F51-3D80-FC23-B125CD7DFE75}"/>
              </a:ext>
            </a:extLst>
          </p:cNvPr>
          <p:cNvSpPr/>
          <p:nvPr/>
        </p:nvSpPr>
        <p:spPr>
          <a:xfrm>
            <a:off x="1965435" y="1467492"/>
            <a:ext cx="3668110" cy="3720539"/>
          </a:xfrm>
          <a:prstGeom prst="ellipse">
            <a:avLst/>
          </a:prstGeom>
          <a:solidFill>
            <a:srgbClr val="FFFA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900B944-4B07-A3D9-0C81-EFA3036FA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20" y="1135240"/>
            <a:ext cx="5086350" cy="444817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FB9E071-B473-E7C1-030F-874EF1BED728}"/>
              </a:ext>
            </a:extLst>
          </p:cNvPr>
          <p:cNvSpPr/>
          <p:nvPr/>
        </p:nvSpPr>
        <p:spPr>
          <a:xfrm>
            <a:off x="6742550" y="1346623"/>
            <a:ext cx="3668110" cy="3720539"/>
          </a:xfrm>
          <a:prstGeom prst="ellipse">
            <a:avLst/>
          </a:prstGeom>
          <a:solidFill>
            <a:srgbClr val="FFFA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2DEE250-6E54-A73E-EA37-F8B2223B9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52" y="1155149"/>
            <a:ext cx="4330176" cy="42232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0E26B3F-813E-C00D-C5F3-F9FFB1DDEE1B}"/>
              </a:ext>
            </a:extLst>
          </p:cNvPr>
          <p:cNvSpPr txBox="1"/>
          <p:nvPr/>
        </p:nvSpPr>
        <p:spPr>
          <a:xfrm>
            <a:off x="1976027" y="5416182"/>
            <a:ext cx="4088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Jatin Sinha (</a:t>
            </a:r>
            <a:r>
              <a:rPr lang="en-IN" sz="2800" dirty="0" err="1">
                <a:solidFill>
                  <a:srgbClr val="FFFAD5"/>
                </a:solidFill>
              </a:rPr>
              <a:t>B.Tech</a:t>
            </a:r>
            <a:r>
              <a:rPr lang="en-IN" sz="2800" dirty="0">
                <a:solidFill>
                  <a:srgbClr val="FFFAD5"/>
                </a:solidFill>
              </a:rPr>
              <a:t> Bennett University): Technical Developer &amp; Platform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C883B-30B0-C13F-E4D4-C4329E58F70D}"/>
              </a:ext>
            </a:extLst>
          </p:cNvPr>
          <p:cNvSpPr txBox="1"/>
          <p:nvPr/>
        </p:nvSpPr>
        <p:spPr>
          <a:xfrm>
            <a:off x="6947503" y="5416182"/>
            <a:ext cx="4004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Samanshi Rohilla (M.Sc. Environmental Studies): Research &amp; Ideation</a:t>
            </a:r>
          </a:p>
        </p:txBody>
      </p:sp>
    </p:spTree>
    <p:extLst>
      <p:ext uri="{BB962C8B-B14F-4D97-AF65-F5344CB8AC3E}">
        <p14:creationId xmlns:p14="http://schemas.microsoft.com/office/powerpoint/2010/main" val="167972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1104B-CF90-B1DD-CD1F-501CE62E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4BD087B-1A7E-5661-F8D0-D88BE9565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9C5FF-7A3A-0351-64C7-353F0B9DBA5A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D534F-B7F2-2612-57C8-5FEE4A5133FC}"/>
              </a:ext>
            </a:extLst>
          </p:cNvPr>
          <p:cNvSpPr txBox="1"/>
          <p:nvPr/>
        </p:nvSpPr>
        <p:spPr>
          <a:xfrm>
            <a:off x="1226836" y="2802699"/>
            <a:ext cx="125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6B6B-FCFC-8D53-4095-537D06D6A1F7}"/>
              </a:ext>
            </a:extLst>
          </p:cNvPr>
          <p:cNvSpPr txBox="1"/>
          <p:nvPr/>
        </p:nvSpPr>
        <p:spPr>
          <a:xfrm>
            <a:off x="2997954" y="2618038"/>
            <a:ext cx="1641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JHEEL SAATHI (Web based platform)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5D972-A84E-66A8-6D95-5B75D9532D2E}"/>
              </a:ext>
            </a:extLst>
          </p:cNvPr>
          <p:cNvSpPr txBox="1"/>
          <p:nvPr/>
        </p:nvSpPr>
        <p:spPr>
          <a:xfrm>
            <a:off x="4985984" y="1526171"/>
            <a:ext cx="1787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READING MATERIAL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09410-C6C4-BB28-9A02-2D69439120D8}"/>
              </a:ext>
            </a:extLst>
          </p:cNvPr>
          <p:cNvSpPr txBox="1"/>
          <p:nvPr/>
        </p:nvSpPr>
        <p:spPr>
          <a:xfrm>
            <a:off x="4960934" y="3635598"/>
            <a:ext cx="1787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LAKES ON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D006A-069F-4217-25F4-5BEBEE12A76B}"/>
              </a:ext>
            </a:extLst>
          </p:cNvPr>
          <p:cNvSpPr txBox="1"/>
          <p:nvPr/>
        </p:nvSpPr>
        <p:spPr>
          <a:xfrm>
            <a:off x="4960934" y="2491106"/>
            <a:ext cx="2139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LAKE HEALTH REPORT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0E231-15E9-05CF-F0CB-42C9E519269E}"/>
              </a:ext>
            </a:extLst>
          </p:cNvPr>
          <p:cNvSpPr txBox="1"/>
          <p:nvPr/>
        </p:nvSpPr>
        <p:spPr>
          <a:xfrm>
            <a:off x="4900924" y="4812068"/>
            <a:ext cx="2362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GAMIFIED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70B0E-451C-B443-1C1E-36A37DB0F7AB}"/>
              </a:ext>
            </a:extLst>
          </p:cNvPr>
          <p:cNvSpPr txBox="1"/>
          <p:nvPr/>
        </p:nvSpPr>
        <p:spPr>
          <a:xfrm>
            <a:off x="8930883" y="2285582"/>
            <a:ext cx="2847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EDUCATION &amp; AWARENESS, DATA AND RESEARCH, RESEARCH-DRIVEN ACTION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148EA18-A8D7-2017-88A0-E9E58FE45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EFDD16F-E4A7-C3C7-11ED-C3B540543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FB35DEC-B4A0-1F07-17C1-FB2B40A4F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1104FBE-E5F1-B393-38A1-7F8785580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1B76CB-B941-6FA6-ABA2-83AD8F63B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1" y="1562754"/>
            <a:ext cx="2071110" cy="15015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7FB8AC-B348-8CA1-33B8-A5BB753C8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52" y="1741480"/>
            <a:ext cx="808821" cy="837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F26F0D-9100-FB00-3BED-1E4B3A87F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96" y="2285582"/>
            <a:ext cx="752543" cy="12371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28067B-A554-5F57-D4AA-4225FAF51F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80" y="1475605"/>
            <a:ext cx="1091529" cy="8925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69CB1D-7A27-3FBB-2C9E-85CDFADBD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04" y="3532044"/>
            <a:ext cx="858539" cy="10351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52C680-BE97-1436-40E8-C28A072B6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57" y="4389875"/>
            <a:ext cx="1787236" cy="13987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4FC647-1DC2-A0C4-D86A-A94B61194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70" y="4959315"/>
            <a:ext cx="2473133" cy="161371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2452EE-660A-29AC-6D77-C74A685DCED0}"/>
              </a:ext>
            </a:extLst>
          </p:cNvPr>
          <p:cNvCxnSpPr/>
          <p:nvPr/>
        </p:nvCxnSpPr>
        <p:spPr>
          <a:xfrm>
            <a:off x="4617704" y="2129900"/>
            <a:ext cx="0" cy="3223043"/>
          </a:xfrm>
          <a:prstGeom prst="line">
            <a:avLst/>
          </a:prstGeom>
          <a:ln w="38100">
            <a:solidFill>
              <a:srgbClr val="ED5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4FCA73-DE34-51B0-FDD5-D73C2E0F786B}"/>
              </a:ext>
            </a:extLst>
          </p:cNvPr>
          <p:cNvCxnSpPr/>
          <p:nvPr/>
        </p:nvCxnSpPr>
        <p:spPr>
          <a:xfrm>
            <a:off x="4595646" y="2129900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E37C3C-A37A-B54E-B563-AC51481204CD}"/>
              </a:ext>
            </a:extLst>
          </p:cNvPr>
          <p:cNvCxnSpPr/>
          <p:nvPr/>
        </p:nvCxnSpPr>
        <p:spPr>
          <a:xfrm>
            <a:off x="4617704" y="2802699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3A6CED-08C8-8E64-026F-9F610EA84A73}"/>
              </a:ext>
            </a:extLst>
          </p:cNvPr>
          <p:cNvCxnSpPr>
            <a:cxnSpLocks/>
          </p:cNvCxnSpPr>
          <p:nvPr/>
        </p:nvCxnSpPr>
        <p:spPr>
          <a:xfrm>
            <a:off x="4595646" y="3952627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9F9B19-4526-AF08-0A66-E1782CD40517}"/>
              </a:ext>
            </a:extLst>
          </p:cNvPr>
          <p:cNvCxnSpPr/>
          <p:nvPr/>
        </p:nvCxnSpPr>
        <p:spPr>
          <a:xfrm>
            <a:off x="4604943" y="5352943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A66941A-4178-72AA-9115-5F48E25EFE52}"/>
              </a:ext>
            </a:extLst>
          </p:cNvPr>
          <p:cNvCxnSpPr/>
          <p:nvPr/>
        </p:nvCxnSpPr>
        <p:spPr>
          <a:xfrm>
            <a:off x="8427704" y="2160333"/>
            <a:ext cx="0" cy="3223043"/>
          </a:xfrm>
          <a:prstGeom prst="line">
            <a:avLst/>
          </a:prstGeom>
          <a:ln w="38100">
            <a:solidFill>
              <a:srgbClr val="ED59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BDFC7B-8133-35CC-014E-501DB2329C29}"/>
              </a:ext>
            </a:extLst>
          </p:cNvPr>
          <p:cNvCxnSpPr/>
          <p:nvPr/>
        </p:nvCxnSpPr>
        <p:spPr>
          <a:xfrm>
            <a:off x="8427704" y="3532044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DBE2330-35CA-5928-6C0A-74B4D699DA20}"/>
              </a:ext>
            </a:extLst>
          </p:cNvPr>
          <p:cNvCxnSpPr/>
          <p:nvPr/>
        </p:nvCxnSpPr>
        <p:spPr>
          <a:xfrm>
            <a:off x="2782489" y="2260682"/>
            <a:ext cx="199263" cy="0"/>
          </a:xfrm>
          <a:prstGeom prst="straightConnector1">
            <a:avLst/>
          </a:prstGeom>
          <a:ln w="38100">
            <a:solidFill>
              <a:srgbClr val="ED59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8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A6E6B-5A21-2790-5B14-6871E383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5A33AE-4D6A-EDE7-CD2F-2811D17A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DFB5E-4F8A-6EBA-57D1-69917B2444A3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812F2E-B430-7D87-B0B8-FEFBB743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079B78-91BD-5717-8BA9-B68CFA386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72D7CA-D89E-32C2-ED4F-C8162FE1F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3EE642D-1136-8782-D78F-82E185CDB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B8335-4B72-D3F1-598C-8CA47F32FD08}"/>
              </a:ext>
            </a:extLst>
          </p:cNvPr>
          <p:cNvSpPr txBox="1"/>
          <p:nvPr/>
        </p:nvSpPr>
        <p:spPr>
          <a:xfrm>
            <a:off x="1132609" y="4686300"/>
            <a:ext cx="3054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LAKE DETERIORATION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7171F-1C8E-4733-F32E-DA2CF1D7A67B}"/>
              </a:ext>
            </a:extLst>
          </p:cNvPr>
          <p:cNvSpPr txBox="1"/>
          <p:nvPr/>
        </p:nvSpPr>
        <p:spPr>
          <a:xfrm>
            <a:off x="4353791" y="2577406"/>
            <a:ext cx="4094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LACK OF COMMUNITY INVOLVEMENT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8E334-D61E-1F23-B1AF-E6D309FEB5C0}"/>
              </a:ext>
            </a:extLst>
          </p:cNvPr>
          <p:cNvSpPr txBox="1"/>
          <p:nvPr/>
        </p:nvSpPr>
        <p:spPr>
          <a:xfrm>
            <a:off x="8572500" y="4686300"/>
            <a:ext cx="2369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LIMITED MONITORING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D200C2-9206-1D94-935E-7D302EE60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63" y="4056889"/>
            <a:ext cx="2997273" cy="2107123"/>
          </a:xfrm>
          <a:prstGeom prst="roundRect">
            <a:avLst/>
          </a:prstGeom>
          <a:effectLst>
            <a:softEdge rad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4754FE-1278-3488-4E35-2582DF3B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862" y="1242991"/>
            <a:ext cx="3128401" cy="2813898"/>
          </a:xfrm>
          <a:prstGeom prst="round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6172E5-60AA-E31B-0178-64E4218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5"/>
          <a:stretch>
            <a:fillRect/>
          </a:stretch>
        </p:blipFill>
        <p:spPr>
          <a:xfrm>
            <a:off x="1024737" y="1636417"/>
            <a:ext cx="3054928" cy="24705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F80B2-BB74-AF8C-ECB2-37AD17DB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B801E48-2923-F1C3-536F-EAE17DF85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13E7E-2A1A-8F8A-3063-9B30F0E151A7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E40D62-915D-7A54-CAE8-D2881CBF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097DDB7-E64A-2282-7390-01DE989B3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BEE62CA-B0A3-B6C7-32B0-76A1BCFE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07E8A6E8-8784-8C76-1FFB-C4867AD70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29C7E-1363-BD3D-8F9B-FE6736C7302E}"/>
              </a:ext>
            </a:extLst>
          </p:cNvPr>
          <p:cNvSpPr txBox="1"/>
          <p:nvPr/>
        </p:nvSpPr>
        <p:spPr>
          <a:xfrm>
            <a:off x="1330036" y="1640552"/>
            <a:ext cx="1024543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FAD5"/>
                </a:solidFill>
              </a:rPr>
              <a:t>🌐 </a:t>
            </a:r>
            <a:r>
              <a:rPr lang="en-IN" sz="2600" b="1" dirty="0">
                <a:solidFill>
                  <a:srgbClr val="FFFAD5"/>
                </a:solidFill>
              </a:rPr>
              <a:t>Interactive  Web-Based Platform</a:t>
            </a:r>
            <a:r>
              <a:rPr lang="en-IN" sz="2600" dirty="0">
                <a:solidFill>
                  <a:srgbClr val="FFFAD5"/>
                </a:solidFill>
              </a:rPr>
              <a:t> – Accessible on any device for easy lake data entry and visualization based on a simple questionnaire. Users can </a:t>
            </a:r>
            <a:r>
              <a:rPr lang="en-IN" sz="2600" b="1" dirty="0">
                <a:solidFill>
                  <a:srgbClr val="FFFAD5"/>
                </a:solidFill>
              </a:rPr>
              <a:t>mark surveyed lakes</a:t>
            </a:r>
            <a:r>
              <a:rPr lang="en-IN" sz="2600" dirty="0">
                <a:solidFill>
                  <a:srgbClr val="FFFAD5"/>
                </a:solidFill>
              </a:rPr>
              <a:t> on maps, creating a community-driven geospatial database.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FAD5"/>
                </a:solidFill>
              </a:rPr>
              <a:t>📊 </a:t>
            </a:r>
            <a:r>
              <a:rPr lang="en-IN" sz="2600" b="1" dirty="0">
                <a:solidFill>
                  <a:srgbClr val="FFFAD5"/>
                </a:solidFill>
              </a:rPr>
              <a:t>Lake Health Report</a:t>
            </a:r>
            <a:r>
              <a:rPr lang="en-IN" sz="2600" dirty="0">
                <a:solidFill>
                  <a:srgbClr val="FFFAD5"/>
                </a:solidFill>
              </a:rPr>
              <a:t> – Automatically generated, classifying lake health based on user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FAD5"/>
                </a:solidFill>
              </a:rPr>
              <a:t>📖 </a:t>
            </a:r>
            <a:r>
              <a:rPr lang="en-IN" sz="2600" b="1" dirty="0">
                <a:solidFill>
                  <a:srgbClr val="FFFAD5"/>
                </a:solidFill>
              </a:rPr>
              <a:t>Educational Content</a:t>
            </a:r>
            <a:r>
              <a:rPr lang="en-IN" sz="2600" dirty="0">
                <a:solidFill>
                  <a:srgbClr val="FFFAD5"/>
                </a:solidFill>
              </a:rPr>
              <a:t> – Reading material available.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FAD5"/>
                </a:solidFill>
              </a:rPr>
              <a:t>👥 </a:t>
            </a:r>
            <a:r>
              <a:rPr lang="en-IN" sz="2600" b="1" dirty="0">
                <a:solidFill>
                  <a:srgbClr val="FFFAD5"/>
                </a:solidFill>
              </a:rPr>
              <a:t>Community-</a:t>
            </a:r>
            <a:r>
              <a:rPr lang="en-IN" sz="2600" b="1" dirty="0" err="1">
                <a:solidFill>
                  <a:srgbClr val="FFFAD5"/>
                </a:solidFill>
              </a:rPr>
              <a:t>Centered</a:t>
            </a:r>
            <a:r>
              <a:rPr lang="en-IN" sz="2600" dirty="0">
                <a:solidFill>
                  <a:srgbClr val="FFFAD5"/>
                </a:solidFill>
              </a:rPr>
              <a:t> – Empowers </a:t>
            </a:r>
            <a:r>
              <a:rPr lang="en-IN" sz="2600" b="1" dirty="0">
                <a:solidFill>
                  <a:srgbClr val="FFFAD5"/>
                </a:solidFill>
              </a:rPr>
              <a:t>students, local communities, and citizen scientists</a:t>
            </a:r>
            <a:r>
              <a:rPr lang="en-IN" sz="2600" dirty="0">
                <a:solidFill>
                  <a:srgbClr val="FFFAD5"/>
                </a:solidFill>
              </a:rPr>
              <a:t> to observe, learn, and 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>
                <a:solidFill>
                  <a:srgbClr val="FFFAD5"/>
                </a:solidFill>
              </a:rPr>
              <a:t>🔗 </a:t>
            </a:r>
            <a:r>
              <a:rPr lang="en-IN" sz="2600" b="1" dirty="0">
                <a:solidFill>
                  <a:srgbClr val="FFFAD5"/>
                </a:solidFill>
              </a:rPr>
              <a:t>Support for Research &amp; Policy</a:t>
            </a:r>
            <a:r>
              <a:rPr lang="en-IN" sz="2600" dirty="0">
                <a:solidFill>
                  <a:srgbClr val="FFFAD5"/>
                </a:solidFill>
              </a:rPr>
              <a:t> – Aggregated data helps researchers, NGOs, and government agencies plan interventions.</a:t>
            </a:r>
          </a:p>
        </p:txBody>
      </p:sp>
    </p:spTree>
    <p:extLst>
      <p:ext uri="{BB962C8B-B14F-4D97-AF65-F5344CB8AC3E}">
        <p14:creationId xmlns:p14="http://schemas.microsoft.com/office/powerpoint/2010/main" val="120537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5E2DD-36FB-B264-202A-BC43BC46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E2A5513-0876-EAB3-1232-22F7ED03F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A2DCB-8A6D-76F8-F8A4-FF7FDD2C5417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1EF9D8-9C9D-EBF1-85CA-F33189875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CB79CC7-DDE0-E2D3-1CA9-8BC7124B7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462A19B-0ECF-0DCE-1C53-72DE7AEC0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9DD4B97-FBD1-3955-230D-366587CED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E32BF-A248-8996-1D2E-0CA320BFFF89}"/>
              </a:ext>
            </a:extLst>
          </p:cNvPr>
          <p:cNvSpPr txBox="1"/>
          <p:nvPr/>
        </p:nvSpPr>
        <p:spPr>
          <a:xfrm>
            <a:off x="1277213" y="1307753"/>
            <a:ext cx="792913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Mark and locate lakes on the 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Pre-marked Ramsar sites in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AI-generated Lake health report along with recommendations and actionable measures based on user inputs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Report available for print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Leaderboards based on the number of lake assessments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Quiz and leaderboard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Learning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AD5"/>
                </a:solidFill>
              </a:rPr>
              <a:t> Safety guide </a:t>
            </a:r>
          </a:p>
          <a:p>
            <a:endParaRPr lang="en-IN" sz="2800" dirty="0">
              <a:solidFill>
                <a:srgbClr val="FFFAD5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dirty="0">
              <a:solidFill>
                <a:srgbClr val="FFFAD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5BFE1-8AC6-26DE-76E0-F6B7A921D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344" y="2212830"/>
            <a:ext cx="2857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22C75-6815-AAFE-C3EA-8B8D9F4D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203DE2E-BFE6-F767-1735-0663EAA7D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971EB-77AD-1F56-55D2-5A3DFEB4B922}"/>
              </a:ext>
            </a:extLst>
          </p:cNvPr>
          <p:cNvSpPr txBox="1"/>
          <p:nvPr/>
        </p:nvSpPr>
        <p:spPr>
          <a:xfrm>
            <a:off x="1423556" y="324357"/>
            <a:ext cx="10484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INITIAL VISION VS FINAL SUBMISSION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630C25-E268-B8F4-6347-2233CD716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CB6F133-0546-55AE-9C7F-166FD7A71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EAE8600-BA29-BDFC-3B77-AACC70EF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4F018591-AF8B-D149-39FE-843EE49BB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7136E1-AFCF-2079-960B-105A86C28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85842"/>
              </p:ext>
            </p:extLst>
          </p:nvPr>
        </p:nvGraphicFramePr>
        <p:xfrm>
          <a:off x="1265092" y="1410451"/>
          <a:ext cx="10271416" cy="3776247"/>
        </p:xfrm>
        <a:graphic>
          <a:graphicData uri="http://schemas.openxmlformats.org/drawingml/2006/table">
            <a:tbl>
              <a:tblPr/>
              <a:tblGrid>
                <a:gridCol w="5135708">
                  <a:extLst>
                    <a:ext uri="{9D8B030D-6E8A-4147-A177-3AD203B41FA5}">
                      <a16:colId xmlns:a16="http://schemas.microsoft.com/office/drawing/2014/main" val="2934982242"/>
                    </a:ext>
                  </a:extLst>
                </a:gridCol>
                <a:gridCol w="5135708">
                  <a:extLst>
                    <a:ext uri="{9D8B030D-6E8A-4147-A177-3AD203B41FA5}">
                      <a16:colId xmlns:a16="http://schemas.microsoft.com/office/drawing/2014/main" val="3717540108"/>
                    </a:ext>
                  </a:extLst>
                </a:gridCol>
              </a:tblGrid>
              <a:tr h="575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>
                          <a:solidFill>
                            <a:srgbClr val="FFFAD5"/>
                          </a:solidFill>
                        </a:rPr>
                        <a:t>Initial Plan</a:t>
                      </a:r>
                      <a:endParaRPr lang="en-IN" sz="2400" dirty="0">
                        <a:solidFill>
                          <a:srgbClr val="FFFAD5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dirty="0">
                          <a:solidFill>
                            <a:srgbClr val="FFFAD5"/>
                          </a:solidFill>
                        </a:rPr>
                        <a:t>Final Submission</a:t>
                      </a:r>
                      <a:endParaRPr lang="en-IN" sz="2400" dirty="0">
                        <a:solidFill>
                          <a:srgbClr val="FFFAD5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645907"/>
                  </a:ext>
                </a:extLst>
              </a:tr>
              <a:tr h="6661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rgbClr val="FFFAD5"/>
                          </a:solidFill>
                        </a:rPr>
                        <a:t>Largely focused on community engagement via data collection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FFFAD5"/>
                          </a:solidFill>
                        </a:rPr>
                        <a:t>Empowering the community through education and tools for conservation and restoration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833772"/>
                  </a:ext>
                </a:extLst>
              </a:tr>
              <a:tr h="6661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rgbClr val="FFFAD5"/>
                          </a:solidFill>
                        </a:rPr>
                        <a:t>Simple data entry, no strong visual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FFFAD5"/>
                          </a:solidFill>
                        </a:rPr>
                        <a:t>Enabled marking and locating lakes on the map, and mapped </a:t>
                      </a:r>
                      <a:r>
                        <a:rPr lang="en-IN" sz="2400" b="0" dirty="0">
                          <a:solidFill>
                            <a:srgbClr val="FFFAD5"/>
                          </a:solidFill>
                        </a:rPr>
                        <a:t>Ramsar sites</a:t>
                      </a:r>
                      <a:endParaRPr lang="en-US" sz="2400" b="0" dirty="0">
                        <a:solidFill>
                          <a:srgbClr val="FFFAD5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101629"/>
                  </a:ext>
                </a:extLst>
              </a:tr>
              <a:tr h="6661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rgbClr val="FFFAD5"/>
                          </a:solidFill>
                        </a:rPr>
                        <a:t>Completely online mode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0" dirty="0">
                          <a:solidFill>
                            <a:srgbClr val="FFFAD5"/>
                          </a:solidFill>
                        </a:rPr>
                        <a:t>Added printable material (including assessment questionnaire) for school workshops and remote areas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492788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CD4EF40B-D994-315A-AE28-0473B7BCE5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12" y="5243568"/>
            <a:ext cx="4413971" cy="15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B5807-9743-2C35-F4C1-9B6D3D6C6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91B5BF86-47B5-49D2-2E03-BC8978F21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089BF-F839-20C0-DCA8-BE01519FA175}"/>
              </a:ext>
            </a:extLst>
          </p:cNvPr>
          <p:cNvSpPr txBox="1"/>
          <p:nvPr/>
        </p:nvSpPr>
        <p:spPr>
          <a:xfrm>
            <a:off x="1423556" y="324357"/>
            <a:ext cx="10484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KEY LEARNINGS FROM CODE4NATURE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45B8E18-3050-602B-92B0-142F12FF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DE2D654-1CCC-5BDB-2C06-E2B27D452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495A077-DFAC-9FE2-8F44-3637F5CC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2D6175F-5E7D-3588-E470-9BB03622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CB841-2667-93EA-0F56-0597CE00D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51" y="1938425"/>
            <a:ext cx="2828925" cy="2676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981CA-A050-067A-A135-19DE271AF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383" y="1792791"/>
            <a:ext cx="1805853" cy="2970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02B5D-1207-5506-9980-330AB1833DC2}"/>
              </a:ext>
            </a:extLst>
          </p:cNvPr>
          <p:cNvSpPr txBox="1"/>
          <p:nvPr/>
        </p:nvSpPr>
        <p:spPr>
          <a:xfrm>
            <a:off x="7419723" y="4838993"/>
            <a:ext cx="3954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AD5"/>
                </a:solidFill>
              </a:rPr>
              <a:t>Learning to simplify for everyone</a:t>
            </a:r>
            <a:endParaRPr lang="en-IN" sz="2800" dirty="0">
              <a:solidFill>
                <a:srgbClr val="FFFAD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9D3992-A6C3-95D2-FE5A-E2E108026CB1}"/>
              </a:ext>
            </a:extLst>
          </p:cNvPr>
          <p:cNvSpPr txBox="1"/>
          <p:nvPr/>
        </p:nvSpPr>
        <p:spPr>
          <a:xfrm>
            <a:off x="2275609" y="4763366"/>
            <a:ext cx="3927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AD5"/>
                </a:solidFill>
              </a:rPr>
              <a:t>Collaboration &amp; Interdisciplinary Thinking</a:t>
            </a:r>
          </a:p>
        </p:txBody>
      </p:sp>
    </p:spTree>
    <p:extLst>
      <p:ext uri="{BB962C8B-B14F-4D97-AF65-F5344CB8AC3E}">
        <p14:creationId xmlns:p14="http://schemas.microsoft.com/office/powerpoint/2010/main" val="183813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D3283-D1E3-F56B-CDBD-CEBFFACA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B0B6DB5C-C75D-A1AA-CDAB-FEE2B5CA1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469" y="2491106"/>
            <a:ext cx="3279059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405B6-F7C0-5F80-A189-25ADE406D2AD}"/>
              </a:ext>
            </a:extLst>
          </p:cNvPr>
          <p:cNvSpPr txBox="1"/>
          <p:nvPr/>
        </p:nvSpPr>
        <p:spPr>
          <a:xfrm>
            <a:off x="2900899" y="32435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FE7555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PROJECT HIGHLIGHTS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A30BA55-5C26-0955-A3C6-3B3D5DEF7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CB6E53E-C4B3-385A-AE48-7849D966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2FFB9F4-9836-1DC5-8F6A-5179C904D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0DDB8E4-881E-215F-4B38-AAA150D00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90DCD-10F0-6B9A-6178-E0104C18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46" y="1638428"/>
            <a:ext cx="1107178" cy="1169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5753A-5329-6E02-7210-B01D5126275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6" y="4050309"/>
            <a:ext cx="1600200" cy="15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F19814-6850-956D-F83B-463730499DE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65" y="1385073"/>
            <a:ext cx="1733550" cy="1809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6B879-CC29-76F1-1887-DCBD87AF406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40" y="3728254"/>
            <a:ext cx="1628775" cy="1885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D6401-F98E-6959-E733-D7FB452396B0}"/>
              </a:ext>
            </a:extLst>
          </p:cNvPr>
          <p:cNvSpPr txBox="1"/>
          <p:nvPr/>
        </p:nvSpPr>
        <p:spPr>
          <a:xfrm>
            <a:off x="2636900" y="2397972"/>
            <a:ext cx="53409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AD5"/>
                </a:solidFill>
              </a:rPr>
              <a:t>Citizen Science Made Simple</a:t>
            </a:r>
            <a:endParaRPr lang="en-IN" sz="2800" dirty="0">
              <a:solidFill>
                <a:srgbClr val="FFFAD5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3DCCD-99AE-3CF9-0015-68C769CA9E96}"/>
              </a:ext>
            </a:extLst>
          </p:cNvPr>
          <p:cNvSpPr txBox="1"/>
          <p:nvPr/>
        </p:nvSpPr>
        <p:spPr>
          <a:xfrm>
            <a:off x="2939396" y="4213944"/>
            <a:ext cx="3034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AD5"/>
                </a:solidFill>
              </a:rPr>
              <a:t>Integrated Environmental Education</a:t>
            </a:r>
            <a:endParaRPr lang="en-IN" sz="2800" dirty="0">
              <a:solidFill>
                <a:srgbClr val="FFFAD5"/>
              </a:solidFill>
            </a:endParaRPr>
          </a:p>
          <a:p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803B8-A507-D3E7-3371-1EDFCC3DA431}"/>
              </a:ext>
            </a:extLst>
          </p:cNvPr>
          <p:cNvSpPr txBox="1"/>
          <p:nvPr/>
        </p:nvSpPr>
        <p:spPr>
          <a:xfrm>
            <a:off x="8539699" y="2491106"/>
            <a:ext cx="365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AD5"/>
                </a:solidFill>
              </a:rPr>
              <a:t>Interactive platform</a:t>
            </a:r>
          </a:p>
          <a:p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06D72-8691-139B-E4D4-AAEFE8383A19}"/>
              </a:ext>
            </a:extLst>
          </p:cNvPr>
          <p:cNvSpPr txBox="1"/>
          <p:nvPr/>
        </p:nvSpPr>
        <p:spPr>
          <a:xfrm>
            <a:off x="8718839" y="4826596"/>
            <a:ext cx="3777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AD5"/>
                </a:solidFill>
              </a:rPr>
              <a:t>Scalable</a:t>
            </a:r>
            <a:endParaRPr lang="en-IN" sz="2800" dirty="0">
              <a:solidFill>
                <a:srgbClr val="FFFAD5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449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4554</TotalTime>
  <Words>379</Words>
  <Application>Microsoft Office PowerPoint</Application>
  <PresentationFormat>Widescreen</PresentationFormat>
  <Paragraphs>148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Samanshi Rohilla</dc:creator>
  <cp:lastModifiedBy>Samanshi Rohilla</cp:lastModifiedBy>
  <cp:revision>38</cp:revision>
  <dcterms:created xsi:type="dcterms:W3CDTF">2025-05-09T07:42:04Z</dcterms:created>
  <dcterms:modified xsi:type="dcterms:W3CDTF">2025-08-28T12:22:00Z</dcterms:modified>
</cp:coreProperties>
</file>